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03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15"/>
    <p:restoredTop sz="94415"/>
  </p:normalViewPr>
  <p:slideViewPr>
    <p:cSldViewPr snapToGrid="0" snapToObjects="1">
      <p:cViewPr>
        <p:scale>
          <a:sx n="21" d="100"/>
          <a:sy n="21" d="100"/>
        </p:scale>
        <p:origin x="4280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998A6C-BB9B-1F47-BEBA-7E321F3CD826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607A1B-F6E7-DB45-AD46-B638BCF30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717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1713" y="1143000"/>
            <a:ext cx="23145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607A1B-F6E7-DB45-AD46-B638BCF306E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02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38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06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32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84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637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996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926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49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197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99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30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A85C8-3AA3-FA4D-B300-8D85B452691C}" type="datetimeFigureOut">
              <a:rPr lang="en-US" smtClean="0"/>
              <a:t>10/25/18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3F2C7-BAF5-4641-A7DB-062A5DE36D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793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tiff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A1F6B161-CA79-B845-B760-2BEF1460F079}"/>
              </a:ext>
            </a:extLst>
          </p:cNvPr>
          <p:cNvSpPr txBox="1"/>
          <p:nvPr/>
        </p:nvSpPr>
        <p:spPr>
          <a:xfrm>
            <a:off x="26311790" y="36520730"/>
            <a:ext cx="55978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Outperforms supervised system in cross-domain settings</a:t>
            </a:r>
          </a:p>
          <a:p>
            <a:r>
              <a:rPr lang="en-US" sz="2000" i="1" dirty="0"/>
              <a:t>Note: In/Out domain does not apply to ZOE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9A5C8B5-B64C-E945-8A22-66E43369DEFD}"/>
              </a:ext>
            </a:extLst>
          </p:cNvPr>
          <p:cNvSpPr txBox="1"/>
          <p:nvPr/>
        </p:nvSpPr>
        <p:spPr>
          <a:xfrm>
            <a:off x="19031912" y="36535087"/>
            <a:ext cx="66543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740"/>
              </a:spcBef>
            </a:pPr>
            <a:r>
              <a:rPr lang="en-US" sz="3200" dirty="0"/>
              <a:t>Comparable results with supervised systems on fine typing: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E10BC7D-EAB0-2246-97E4-CD1384F1F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4712" y="37758061"/>
            <a:ext cx="6140027" cy="5272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08E3BA-1DCF-F446-A005-837225575D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53600" y="38434870"/>
            <a:ext cx="7264800" cy="32617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1C3EA6-D9E7-014A-AE80-684794B8C21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285"/>
          <a:stretch/>
        </p:blipFill>
        <p:spPr>
          <a:xfrm>
            <a:off x="18787063" y="37758061"/>
            <a:ext cx="6899203" cy="527247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EA69EE0-B636-FD49-B816-246DCC4362C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9401"/>
          <a:stretch/>
        </p:blipFill>
        <p:spPr>
          <a:xfrm>
            <a:off x="12111024" y="27529565"/>
            <a:ext cx="19798013" cy="68895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CEABF9-7172-A642-860E-F20FB81EBCA5}"/>
              </a:ext>
            </a:extLst>
          </p:cNvPr>
          <p:cNvSpPr txBox="1"/>
          <p:nvPr/>
        </p:nvSpPr>
        <p:spPr>
          <a:xfrm>
            <a:off x="0" y="706372"/>
            <a:ext cx="32739937" cy="4248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500" b="1" dirty="0">
                <a:latin typeface="Arial" panose="020B0604020202020204" pitchFamily="34" charset="0"/>
                <a:cs typeface="Arial" panose="020B0604020202020204" pitchFamily="34" charset="0"/>
              </a:rPr>
              <a:t>Zero-Shot Open Entity Typing as </a:t>
            </a:r>
          </a:p>
          <a:p>
            <a:pPr algn="ctr"/>
            <a:r>
              <a:rPr lang="en-US" sz="8500" b="1" dirty="0">
                <a:latin typeface="Arial" panose="020B0604020202020204" pitchFamily="34" charset="0"/>
                <a:cs typeface="Arial" panose="020B0604020202020204" pitchFamily="34" charset="0"/>
              </a:rPr>
              <a:t>Type-Compatible Grounding</a:t>
            </a:r>
          </a:p>
          <a:p>
            <a:endParaRPr lang="en-US" sz="1001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63EBAC-B6E1-3B4C-B3D6-46E9F47E2EC4}"/>
              </a:ext>
            </a:extLst>
          </p:cNvPr>
          <p:cNvSpPr txBox="1"/>
          <p:nvPr/>
        </p:nvSpPr>
        <p:spPr>
          <a:xfrm>
            <a:off x="0" y="3868608"/>
            <a:ext cx="32918400" cy="354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Ben Zhou</a:t>
            </a:r>
            <a:r>
              <a:rPr lang="en-US" sz="60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, Daniel Khashabi</a:t>
            </a:r>
            <a:r>
              <a:rPr lang="en-US" sz="60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, Chen-</a:t>
            </a:r>
            <a:r>
              <a:rPr lang="en-US" sz="6000" dirty="0" err="1">
                <a:latin typeface="Arial" panose="020B0604020202020204" pitchFamily="34" charset="0"/>
                <a:cs typeface="Arial" panose="020B0604020202020204" pitchFamily="34" charset="0"/>
              </a:rPr>
              <a:t>Tse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Tsai</a:t>
            </a:r>
            <a:r>
              <a:rPr lang="en-US" sz="6000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, Dan Roth</a:t>
            </a:r>
            <a:r>
              <a:rPr lang="en-US" sz="60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 algn="ctr">
              <a:spcBef>
                <a:spcPts val="1740"/>
              </a:spcBef>
            </a:pPr>
            <a:r>
              <a:rPr lang="en-US" sz="5000" i="1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5000" i="1" dirty="0">
                <a:latin typeface="Arial" panose="020B0604020202020204" pitchFamily="34" charset="0"/>
                <a:cs typeface="Arial" panose="020B0604020202020204" pitchFamily="34" charset="0"/>
              </a:rPr>
              <a:t>University of Illinois, Urbana-Champaign, </a:t>
            </a:r>
            <a:r>
              <a:rPr lang="en-US" sz="5000" i="1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5000" i="1" dirty="0">
                <a:latin typeface="Arial" panose="020B0604020202020204" pitchFamily="34" charset="0"/>
                <a:cs typeface="Arial" panose="020B0604020202020204" pitchFamily="34" charset="0"/>
              </a:rPr>
              <a:t>University of Pennsylvania, </a:t>
            </a:r>
            <a:r>
              <a:rPr lang="en-US" sz="5000" i="1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5000" i="1" dirty="0">
                <a:latin typeface="Arial" panose="020B0604020202020204" pitchFamily="34" charset="0"/>
                <a:cs typeface="Arial" panose="020B0604020202020204" pitchFamily="34" charset="0"/>
              </a:rPr>
              <a:t>Bloomberg LP</a:t>
            </a:r>
            <a:endParaRPr lang="en-US" sz="5000" i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001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118A87-D17F-D747-BF9B-0E2B7C2277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09876" y="2816979"/>
            <a:ext cx="3467117" cy="599718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041B668-7659-7B4D-97F0-24C424F1E82A}"/>
              </a:ext>
            </a:extLst>
          </p:cNvPr>
          <p:cNvSpPr/>
          <p:nvPr/>
        </p:nvSpPr>
        <p:spPr>
          <a:xfrm>
            <a:off x="428308" y="6560239"/>
            <a:ext cx="11032172" cy="4373366"/>
          </a:xfrm>
          <a:prstGeom prst="roundRect">
            <a:avLst>
              <a:gd name="adj" fmla="val 6597"/>
            </a:avLst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5000" b="1" dirty="0">
                <a:solidFill>
                  <a:schemeClr val="tx1"/>
                </a:solidFill>
              </a:rPr>
              <a:t>1.Goal</a:t>
            </a:r>
          </a:p>
          <a:p>
            <a:pPr>
              <a:spcBef>
                <a:spcPts val="870"/>
              </a:spcBef>
            </a:pPr>
            <a:r>
              <a:rPr lang="en-US" sz="4200" dirty="0">
                <a:solidFill>
                  <a:schemeClr val="tx1"/>
                </a:solidFill>
              </a:rPr>
              <a:t>Given </a:t>
            </a:r>
            <a:r>
              <a:rPr lang="en-US" sz="4200" b="1" i="1" dirty="0">
                <a:solidFill>
                  <a:schemeClr val="tx1"/>
                </a:solidFill>
              </a:rPr>
              <a:t>mention</a:t>
            </a:r>
            <a:r>
              <a:rPr lang="en-US" sz="4200" dirty="0">
                <a:solidFill>
                  <a:schemeClr val="tx1"/>
                </a:solidFill>
              </a:rPr>
              <a:t> in its </a:t>
            </a:r>
            <a:r>
              <a:rPr lang="en-US" sz="4200" b="1" i="1" dirty="0">
                <a:solidFill>
                  <a:schemeClr val="tx1"/>
                </a:solidFill>
              </a:rPr>
              <a:t>context</a:t>
            </a:r>
            <a:r>
              <a:rPr lang="en-US" sz="4200" dirty="0">
                <a:solidFill>
                  <a:schemeClr val="tx1"/>
                </a:solidFill>
              </a:rPr>
              <a:t>, assign </a:t>
            </a:r>
            <a:r>
              <a:rPr lang="en-US" sz="4200" b="1" i="1" dirty="0">
                <a:solidFill>
                  <a:schemeClr val="tx1"/>
                </a:solidFill>
              </a:rPr>
              <a:t>a set of types </a:t>
            </a:r>
            <a:r>
              <a:rPr lang="en-US" sz="4200" dirty="0">
                <a:solidFill>
                  <a:schemeClr val="tx1"/>
                </a:solidFill>
              </a:rPr>
              <a:t>that the mention belongs to.</a:t>
            </a:r>
          </a:p>
          <a:p>
            <a:pPr>
              <a:spcBef>
                <a:spcPts val="290"/>
              </a:spcBef>
            </a:pPr>
            <a:r>
              <a:rPr lang="en-US" sz="4200" dirty="0">
                <a:solidFill>
                  <a:schemeClr val="tx1"/>
                </a:solidFill>
              </a:rPr>
              <a:t>In this work, we extend this goal to type with an </a:t>
            </a:r>
            <a:r>
              <a:rPr lang="en-US" sz="4200" b="1" dirty="0">
                <a:solidFill>
                  <a:schemeClr val="tx1"/>
                </a:solidFill>
              </a:rPr>
              <a:t>open</a:t>
            </a:r>
            <a:r>
              <a:rPr lang="en-US" sz="4200" dirty="0">
                <a:solidFill>
                  <a:schemeClr val="tx1"/>
                </a:solidFill>
              </a:rPr>
              <a:t> type set, without reliance on task specific supervision (</a:t>
            </a:r>
            <a:r>
              <a:rPr lang="en-US" sz="4200" b="1" dirty="0">
                <a:solidFill>
                  <a:schemeClr val="tx1"/>
                </a:solidFill>
              </a:rPr>
              <a:t>zero-shot</a:t>
            </a:r>
            <a:r>
              <a:rPr lang="en-US" sz="4200" dirty="0">
                <a:solidFill>
                  <a:schemeClr val="tx1"/>
                </a:solidFill>
              </a:rPr>
              <a:t>).</a:t>
            </a:r>
          </a:p>
          <a:p>
            <a:pPr algn="ctr"/>
            <a:endParaRPr lang="en-US" sz="10010" dirty="0">
              <a:solidFill>
                <a:schemeClr val="tx1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B58215C-FFF3-2E41-835F-EC69100481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12965" y="2762842"/>
            <a:ext cx="2643304" cy="87447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84D25AE-7F64-234A-8151-3C59686C16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443434" y="3908863"/>
            <a:ext cx="3465603" cy="670453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C6EB0C6-5EF6-D24D-A9AC-6A56202E36E1}"/>
              </a:ext>
            </a:extLst>
          </p:cNvPr>
          <p:cNvSpPr/>
          <p:nvPr/>
        </p:nvSpPr>
        <p:spPr>
          <a:xfrm>
            <a:off x="11888788" y="6560239"/>
            <a:ext cx="20601303" cy="5590363"/>
          </a:xfrm>
          <a:prstGeom prst="roundRect">
            <a:avLst>
              <a:gd name="adj" fmla="val 6381"/>
            </a:avLst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2610"/>
              </a:spcBef>
            </a:pPr>
            <a:endParaRPr lang="en-US" sz="7251" b="1" dirty="0">
              <a:solidFill>
                <a:schemeClr val="tx1"/>
              </a:solidFill>
            </a:endParaRPr>
          </a:p>
          <a:p>
            <a:pPr algn="ctr">
              <a:spcBef>
                <a:spcPts val="2610"/>
              </a:spcBef>
            </a:pPr>
            <a:endParaRPr lang="en-US" sz="7251" b="1" dirty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>
              <a:spcBef>
                <a:spcPts val="1800"/>
              </a:spcBef>
            </a:pPr>
            <a:endParaRPr lang="en-US" sz="3000" b="1" dirty="0">
              <a:solidFill>
                <a:schemeClr val="tx1"/>
              </a:solidFill>
            </a:endParaRPr>
          </a:p>
          <a:p>
            <a:pPr algn="ctr">
              <a:spcBef>
                <a:spcPts val="1800"/>
              </a:spcBef>
            </a:pPr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r>
              <a:rPr lang="en-US" sz="3000" b="1" dirty="0">
                <a:solidFill>
                  <a:schemeClr val="tx1"/>
                </a:solidFill>
              </a:rPr>
              <a:t>Figure 1:  Example inputs, corresponding compatible entities and output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5ECE15-A66E-FD4B-962B-53E760E9A9EC}"/>
              </a:ext>
            </a:extLst>
          </p:cNvPr>
          <p:cNvSpPr txBox="1"/>
          <p:nvPr/>
        </p:nvSpPr>
        <p:spPr>
          <a:xfrm>
            <a:off x="26218700" y="42227055"/>
            <a:ext cx="6233117" cy="6501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25" i="1" dirty="0">
                <a:solidFill>
                  <a:srgbClr val="AB0302"/>
                </a:solidFill>
              </a:rPr>
              <a:t>(more experiments in the paper)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590A0B5-6161-E945-9FC1-03A455D19CCF}"/>
              </a:ext>
            </a:extLst>
          </p:cNvPr>
          <p:cNvSpPr/>
          <p:nvPr/>
        </p:nvSpPr>
        <p:spPr>
          <a:xfrm>
            <a:off x="26681772" y="31030573"/>
            <a:ext cx="7435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/>
              <a:t>🅕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584282F3-FECE-1F40-ABF2-23A3D1D658B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84876" y="3496022"/>
            <a:ext cx="1649626" cy="1649626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D7AA74B-B1AD-7647-8CFF-A34DEAA4E7B2}"/>
              </a:ext>
            </a:extLst>
          </p:cNvPr>
          <p:cNvSpPr/>
          <p:nvPr/>
        </p:nvSpPr>
        <p:spPr>
          <a:xfrm>
            <a:off x="11961617" y="27007521"/>
            <a:ext cx="20524756" cy="8048386"/>
          </a:xfrm>
          <a:prstGeom prst="roundRect">
            <a:avLst>
              <a:gd name="adj" fmla="val 4823"/>
            </a:avLst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0010" b="1" dirty="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BD93BBC-F7A5-844E-9A90-C387A9E4EF34}"/>
              </a:ext>
            </a:extLst>
          </p:cNvPr>
          <p:cNvSpPr txBox="1"/>
          <p:nvPr/>
        </p:nvSpPr>
        <p:spPr>
          <a:xfrm>
            <a:off x="17321060" y="34433274"/>
            <a:ext cx="89907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Figure 2:  Overview of the system through an example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E16EBBE7-0C7F-FB42-839D-000EB8490B07}"/>
              </a:ext>
            </a:extLst>
          </p:cNvPr>
          <p:cNvSpPr/>
          <p:nvPr/>
        </p:nvSpPr>
        <p:spPr>
          <a:xfrm>
            <a:off x="11927061" y="35524274"/>
            <a:ext cx="20524756" cy="7685841"/>
          </a:xfrm>
          <a:prstGeom prst="roundRect">
            <a:avLst>
              <a:gd name="adj" fmla="val 4823"/>
            </a:avLst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5000" b="1" dirty="0">
                <a:solidFill>
                  <a:schemeClr val="tx1"/>
                </a:solidFill>
              </a:rPr>
              <a:t>5.Experiments</a:t>
            </a:r>
          </a:p>
          <a:p>
            <a:pPr algn="ctr"/>
            <a:endParaRPr lang="en-US" sz="4500" b="1" dirty="0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9A50FB5-E7B7-DB48-A77F-E4728BAED7AF}"/>
              </a:ext>
            </a:extLst>
          </p:cNvPr>
          <p:cNvSpPr/>
          <p:nvPr/>
        </p:nvSpPr>
        <p:spPr>
          <a:xfrm>
            <a:off x="428306" y="27007521"/>
            <a:ext cx="11032172" cy="12018185"/>
          </a:xfrm>
          <a:prstGeom prst="roundRect">
            <a:avLst>
              <a:gd name="adj" fmla="val 3570"/>
            </a:avLst>
          </a:prstGeom>
          <a:noFill/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5000" b="1" dirty="0">
                <a:solidFill>
                  <a:schemeClr val="tx1"/>
                </a:solidFill>
              </a:rPr>
              <a:t>3.Model</a:t>
            </a:r>
          </a:p>
          <a:p>
            <a:pPr>
              <a:spcBef>
                <a:spcPts val="870"/>
              </a:spcBef>
            </a:pPr>
            <a:r>
              <a:rPr lang="en-US" sz="4200" dirty="0">
                <a:solidFill>
                  <a:schemeClr val="tx1"/>
                </a:solidFill>
              </a:rPr>
              <a:t>In order to compute type-compatibility between mention and entities, we propose a notion called </a:t>
            </a:r>
            <a:r>
              <a:rPr lang="en-US" sz="4200" b="1" dirty="0">
                <a:solidFill>
                  <a:schemeClr val="tx1"/>
                </a:solidFill>
              </a:rPr>
              <a:t>context-consistency.</a:t>
            </a:r>
          </a:p>
          <a:p>
            <a:pPr marL="662986" indent="-662986">
              <a:buFont typeface="Arial" panose="020B0604020202020204" pitchFamily="34" charset="0"/>
              <a:buChar char="•"/>
            </a:pPr>
            <a:r>
              <a:rPr lang="en-US" sz="4200" b="1" dirty="0">
                <a:solidFill>
                  <a:schemeClr val="tx1"/>
                </a:solidFill>
              </a:rPr>
              <a:t>Context-consistency: </a:t>
            </a:r>
            <a:r>
              <a:rPr lang="en-US" sz="4200" dirty="0">
                <a:solidFill>
                  <a:schemeClr val="tx1"/>
                </a:solidFill>
              </a:rPr>
              <a:t>two mentions are context-consistent if they are interchangeable in some context. In other words, it represents the contextual similarity between two mentions.</a:t>
            </a:r>
            <a:endParaRPr lang="en-US" sz="4200" i="1" dirty="0">
              <a:solidFill>
                <a:schemeClr val="tx1"/>
              </a:solidFill>
            </a:endParaRPr>
          </a:p>
          <a:p>
            <a:pPr>
              <a:spcBef>
                <a:spcPts val="1740"/>
              </a:spcBef>
            </a:pPr>
            <a:r>
              <a:rPr lang="en-US" sz="4200" dirty="0">
                <a:solidFill>
                  <a:schemeClr val="tx1"/>
                </a:solidFill>
              </a:rPr>
              <a:t>We approximate the </a:t>
            </a:r>
            <a:r>
              <a:rPr lang="en-US" sz="4200" b="1" dirty="0">
                <a:solidFill>
                  <a:schemeClr val="tx1"/>
                </a:solidFill>
              </a:rPr>
              <a:t>type-compatibility </a:t>
            </a:r>
            <a:r>
              <a:rPr lang="en-US" sz="4200" dirty="0">
                <a:solidFill>
                  <a:schemeClr val="tx1"/>
                </a:solidFill>
              </a:rPr>
              <a:t>between a mention and an entity (represented by its mentions) through computing </a:t>
            </a:r>
            <a:r>
              <a:rPr lang="en-US" sz="4200" b="1" dirty="0">
                <a:solidFill>
                  <a:schemeClr val="tx1"/>
                </a:solidFill>
              </a:rPr>
              <a:t>context-consistency</a:t>
            </a:r>
            <a:r>
              <a:rPr lang="en-US" sz="4200" dirty="0">
                <a:solidFill>
                  <a:schemeClr val="tx1"/>
                </a:solidFill>
              </a:rPr>
              <a:t>.</a:t>
            </a:r>
          </a:p>
          <a:p>
            <a:pPr>
              <a:spcBef>
                <a:spcPts val="1740"/>
              </a:spcBef>
            </a:pPr>
            <a:r>
              <a:rPr lang="en-US" sz="4200" dirty="0">
                <a:solidFill>
                  <a:schemeClr val="tx1"/>
                </a:solidFill>
              </a:rPr>
              <a:t>A significant </a:t>
            </a:r>
            <a:r>
              <a:rPr lang="en-US" sz="4200" i="1" dirty="0">
                <a:solidFill>
                  <a:schemeClr val="tx1"/>
                </a:solidFill>
              </a:rPr>
              <a:t>advantage</a:t>
            </a:r>
            <a:r>
              <a:rPr lang="en-US" sz="4200" dirty="0">
                <a:solidFill>
                  <a:schemeClr val="tx1"/>
                </a:solidFill>
              </a:rPr>
              <a:t> of using context-consistency is that it relies mostly on context, which overcomes the issue of </a:t>
            </a:r>
            <a:r>
              <a:rPr lang="en-US" sz="4200" i="1" dirty="0">
                <a:solidFill>
                  <a:schemeClr val="tx1"/>
                </a:solidFill>
              </a:rPr>
              <a:t>polysemy</a:t>
            </a:r>
            <a:r>
              <a:rPr lang="en-US" sz="4200" dirty="0">
                <a:solidFill>
                  <a:schemeClr val="tx1"/>
                </a:solidFill>
              </a:rPr>
              <a:t> or </a:t>
            </a:r>
            <a:r>
              <a:rPr lang="en-US" sz="4200" i="1" dirty="0">
                <a:solidFill>
                  <a:schemeClr val="tx1"/>
                </a:solidFill>
              </a:rPr>
              <a:t>rare</a:t>
            </a:r>
            <a:r>
              <a:rPr lang="en-US" sz="4200" dirty="0">
                <a:solidFill>
                  <a:schemeClr val="tx1"/>
                </a:solidFill>
              </a:rPr>
              <a:t> mention surface forms.  </a:t>
            </a:r>
            <a:r>
              <a:rPr lang="en-US" sz="4200" i="1" dirty="0">
                <a:solidFill>
                  <a:schemeClr val="tx1"/>
                </a:solidFill>
              </a:rPr>
              <a:t>(see Figure 1)</a:t>
            </a:r>
          </a:p>
          <a:p>
            <a:pPr>
              <a:spcBef>
                <a:spcPts val="1740"/>
              </a:spcBef>
            </a:pPr>
            <a:endParaRPr lang="en-US" sz="5075" dirty="0">
              <a:solidFill>
                <a:schemeClr val="tx1"/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51E7BB8-9075-054A-B623-56BEB8D3D49F}"/>
              </a:ext>
            </a:extLst>
          </p:cNvPr>
          <p:cNvSpPr/>
          <p:nvPr/>
        </p:nvSpPr>
        <p:spPr>
          <a:xfrm>
            <a:off x="428306" y="11395269"/>
            <a:ext cx="11032172" cy="15150588"/>
          </a:xfrm>
          <a:prstGeom prst="roundRect">
            <a:avLst>
              <a:gd name="adj" fmla="val 3424"/>
            </a:avLst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5000" b="1" dirty="0">
                <a:solidFill>
                  <a:schemeClr val="tx1"/>
                </a:solidFill>
              </a:rPr>
              <a:t>2.Motivation</a:t>
            </a:r>
          </a:p>
          <a:p>
            <a:pPr>
              <a:spcBef>
                <a:spcPts val="870"/>
              </a:spcBef>
            </a:pPr>
            <a:r>
              <a:rPr lang="en-US" sz="4200" dirty="0">
                <a:solidFill>
                  <a:schemeClr val="tx1"/>
                </a:solidFill>
              </a:rPr>
              <a:t>Most previous works focus on using supervision for typing, which often rely on costly annotation, do not generalize to unseen types or out-of-domain data.</a:t>
            </a:r>
          </a:p>
          <a:p>
            <a:pPr>
              <a:spcBef>
                <a:spcPts val="870"/>
              </a:spcBef>
            </a:pPr>
            <a:r>
              <a:rPr lang="en-US" sz="4200" i="1" dirty="0">
                <a:solidFill>
                  <a:schemeClr val="tx1"/>
                </a:solidFill>
              </a:rPr>
              <a:t>Unlike</a:t>
            </a:r>
            <a:r>
              <a:rPr lang="en-US" sz="4200" dirty="0">
                <a:solidFill>
                  <a:schemeClr val="tx1"/>
                </a:solidFill>
              </a:rPr>
              <a:t> previous systems, we propose an approach that is both </a:t>
            </a: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open</a:t>
            </a:r>
            <a:r>
              <a:rPr lang="en-US" sz="4200" dirty="0">
                <a:solidFill>
                  <a:schemeClr val="tx1"/>
                </a:solidFill>
              </a:rPr>
              <a:t> and </a:t>
            </a: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zero-shot</a:t>
            </a:r>
            <a:r>
              <a:rPr lang="en-US" sz="4200" dirty="0">
                <a:solidFill>
                  <a:schemeClr val="tx1"/>
                </a:solidFill>
              </a:rPr>
              <a:t>.</a:t>
            </a:r>
          </a:p>
          <a:p>
            <a:pPr marL="662986" indent="-662986">
              <a:spcBef>
                <a:spcPts val="870"/>
              </a:spcBef>
              <a:buFont typeface="Arial" panose="020B0604020202020204" pitchFamily="34" charset="0"/>
              <a:buChar char="•"/>
            </a:pP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Open</a:t>
            </a:r>
            <a:r>
              <a:rPr lang="en-US" sz="4200" b="1" dirty="0">
                <a:solidFill>
                  <a:schemeClr val="tx1"/>
                </a:solidFill>
              </a:rPr>
              <a:t>: </a:t>
            </a:r>
            <a:r>
              <a:rPr lang="en-US" sz="4200" dirty="0">
                <a:solidFill>
                  <a:schemeClr val="tx1"/>
                </a:solidFill>
              </a:rPr>
              <a:t>Not limited to a fixed label set</a:t>
            </a:r>
            <a:endParaRPr lang="en-US" sz="4200" b="1" dirty="0">
              <a:solidFill>
                <a:schemeClr val="tx1"/>
              </a:solidFill>
            </a:endParaRPr>
          </a:p>
          <a:p>
            <a:pPr marL="662986" indent="-662986">
              <a:buFont typeface="Arial" panose="020B0604020202020204" pitchFamily="34" charset="0"/>
              <a:buChar char="•"/>
            </a:pP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Zero-shot</a:t>
            </a:r>
            <a:r>
              <a:rPr lang="en-US" sz="4200" i="1" dirty="0">
                <a:solidFill>
                  <a:schemeClr val="tx1"/>
                </a:solidFill>
              </a:rPr>
              <a:t>: </a:t>
            </a:r>
            <a:r>
              <a:rPr lang="en-US" sz="4200" dirty="0">
                <a:solidFill>
                  <a:schemeClr val="tx1"/>
                </a:solidFill>
              </a:rPr>
              <a:t>No need for typing-specific annotation</a:t>
            </a:r>
          </a:p>
          <a:p>
            <a:r>
              <a:rPr lang="en-US" sz="4200" dirty="0">
                <a:solidFill>
                  <a:schemeClr val="tx1"/>
                </a:solidFill>
              </a:rPr>
              <a:t>To achieve zero-shot, we equip our model with </a:t>
            </a: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understanding</a:t>
            </a:r>
            <a:r>
              <a:rPr lang="en-US" sz="4200" i="1" dirty="0">
                <a:solidFill>
                  <a:schemeClr val="tx1"/>
                </a:solidFill>
              </a:rPr>
              <a:t> </a:t>
            </a:r>
            <a:r>
              <a:rPr lang="en-US" sz="4200" dirty="0">
                <a:solidFill>
                  <a:schemeClr val="tx1"/>
                </a:solidFill>
              </a:rPr>
              <a:t>of the labels. We propose the notion of </a:t>
            </a: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type-compatible</a:t>
            </a:r>
            <a:r>
              <a:rPr lang="en-US" sz="4200" dirty="0">
                <a:solidFill>
                  <a:schemeClr val="tx1"/>
                </a:solidFill>
              </a:rPr>
              <a:t>, </a:t>
            </a:r>
            <a:r>
              <a:rPr lang="en-US" sz="4200" b="1" i="1" dirty="0">
                <a:solidFill>
                  <a:schemeClr val="tx1"/>
                </a:solidFill>
              </a:rPr>
              <a:t> </a:t>
            </a:r>
            <a:r>
              <a:rPr lang="en-US" sz="4200" dirty="0">
                <a:solidFill>
                  <a:schemeClr val="tx1"/>
                </a:solidFill>
              </a:rPr>
              <a:t>which transforms the typing problem to approximating type-compatibility, by mapping an input mention to a set of type-compatible entities, then inferring their types.</a:t>
            </a:r>
          </a:p>
          <a:p>
            <a:pPr marL="662986" indent="-662986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Understanding</a:t>
            </a:r>
            <a:r>
              <a:rPr lang="en-US" sz="4200" dirty="0">
                <a:solidFill>
                  <a:schemeClr val="tx1"/>
                </a:solidFill>
              </a:rPr>
              <a:t>: Each type is implicitly defined by entities that share that type.</a:t>
            </a:r>
          </a:p>
          <a:p>
            <a:pPr marL="662986" indent="-662986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Type-compatible</a:t>
            </a:r>
            <a:r>
              <a:rPr lang="en-US" sz="4200" b="1" dirty="0">
                <a:solidFill>
                  <a:schemeClr val="tx1"/>
                </a:solidFill>
              </a:rPr>
              <a:t>:</a:t>
            </a:r>
            <a:r>
              <a:rPr lang="en-US" sz="4200" b="1" i="1" dirty="0">
                <a:solidFill>
                  <a:schemeClr val="tx1"/>
                </a:solidFill>
              </a:rPr>
              <a:t> </a:t>
            </a:r>
            <a:r>
              <a:rPr lang="en-US" sz="4200" dirty="0">
                <a:solidFill>
                  <a:schemeClr val="tx1"/>
                </a:solidFill>
              </a:rPr>
              <a:t>Two mentions are type-compatible if they share at least one type.  </a:t>
            </a:r>
            <a:endParaRPr lang="en-US" sz="4200" i="1" dirty="0">
              <a:solidFill>
                <a:schemeClr val="tx1"/>
              </a:solidFill>
            </a:endParaRPr>
          </a:p>
          <a:p>
            <a:pPr marL="1243098" indent="-1243098">
              <a:buFont typeface="Arial" panose="020B0604020202020204" pitchFamily="34" charset="0"/>
              <a:buChar char="•"/>
            </a:pPr>
            <a:endParaRPr lang="en-US" sz="7251" i="1" dirty="0">
              <a:solidFill>
                <a:schemeClr val="tx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ED838D4-6A67-4E46-A76D-5EAA68AE2AB8}"/>
              </a:ext>
            </a:extLst>
          </p:cNvPr>
          <p:cNvSpPr/>
          <p:nvPr/>
        </p:nvSpPr>
        <p:spPr>
          <a:xfrm>
            <a:off x="11888788" y="12696792"/>
            <a:ext cx="20601302" cy="13849065"/>
          </a:xfrm>
          <a:prstGeom prst="roundRect">
            <a:avLst>
              <a:gd name="adj" fmla="val 2790"/>
            </a:avLst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5000" b="1" dirty="0">
                <a:solidFill>
                  <a:schemeClr val="tx1"/>
                </a:solidFill>
              </a:rPr>
              <a:t>4.Details</a:t>
            </a:r>
          </a:p>
          <a:p>
            <a:pPr>
              <a:spcBef>
                <a:spcPts val="870"/>
              </a:spcBef>
            </a:pPr>
            <a:r>
              <a:rPr lang="en-US" sz="4100" dirty="0">
                <a:solidFill>
                  <a:schemeClr val="tx1"/>
                </a:solidFill>
              </a:rPr>
              <a:t>We use </a:t>
            </a:r>
            <a:r>
              <a:rPr lang="en-US" sz="4100" b="1" dirty="0">
                <a:solidFill>
                  <a:schemeClr val="tx1"/>
                </a:solidFill>
                <a:latin typeface="Courier" pitchFamily="2" charset="0"/>
              </a:rPr>
              <a:t>ESA</a:t>
            </a:r>
            <a:r>
              <a:rPr lang="en-US" sz="4100" dirty="0">
                <a:solidFill>
                  <a:schemeClr val="tx1"/>
                </a:solidFill>
              </a:rPr>
              <a:t> to generate a relatively large set of initial concepts. </a:t>
            </a:r>
          </a:p>
          <a:p>
            <a:pPr>
              <a:spcBef>
                <a:spcPts val="870"/>
              </a:spcBef>
            </a:pPr>
            <a:r>
              <a:rPr lang="en-US" sz="4100" dirty="0">
                <a:solidFill>
                  <a:schemeClr val="tx1"/>
                </a:solidFill>
              </a:rPr>
              <a:t>Then we use </a:t>
            </a:r>
            <a:r>
              <a:rPr lang="en-US" sz="4100" b="1" dirty="0">
                <a:solidFill>
                  <a:schemeClr val="tx1"/>
                </a:solidFill>
                <a:latin typeface="Courier" pitchFamily="2" charset="0"/>
              </a:rPr>
              <a:t>ELMo</a:t>
            </a:r>
            <a:r>
              <a:rPr lang="en-US" sz="4100" dirty="0">
                <a:solidFill>
                  <a:schemeClr val="tx1"/>
                </a:solidFill>
              </a:rPr>
              <a:t> representations to approximate context-consistency between a mention and a concept. A concept’s representation is the averaged representations of its mentions in </a:t>
            </a:r>
            <a:r>
              <a:rPr lang="en-US" sz="4100" b="1" dirty="0">
                <a:solidFill>
                  <a:schemeClr val="tx1"/>
                </a:solidFill>
                <a:latin typeface="Courier" pitchFamily="2" charset="0"/>
              </a:rPr>
              <a:t>WikiLinks</a:t>
            </a:r>
            <a:r>
              <a:rPr lang="en-US" sz="4100" dirty="0">
                <a:solidFill>
                  <a:schemeClr val="tx1"/>
                </a:solidFill>
              </a:rPr>
              <a:t>. </a:t>
            </a:r>
          </a:p>
          <a:p>
            <a:pPr>
              <a:spcBef>
                <a:spcPts val="870"/>
              </a:spcBef>
            </a:pPr>
            <a:r>
              <a:rPr lang="en-US" sz="4100" dirty="0">
                <a:solidFill>
                  <a:schemeClr val="tx1"/>
                </a:solidFill>
              </a:rPr>
              <a:t>We take a small set of concepts with top context-consistency, then use </a:t>
            </a:r>
            <a:r>
              <a:rPr lang="en-US" sz="4100" b="1" dirty="0">
                <a:solidFill>
                  <a:schemeClr val="tx1"/>
                </a:solidFill>
                <a:latin typeface="Courier" pitchFamily="2" charset="0"/>
              </a:rPr>
              <a:t>Priors</a:t>
            </a:r>
            <a:r>
              <a:rPr lang="en-US" sz="4100" dirty="0">
                <a:solidFill>
                  <a:schemeClr val="tx1"/>
                </a:solidFill>
              </a:rPr>
              <a:t> to add highly confident concepts based on surface form (if any) to this set.</a:t>
            </a:r>
          </a:p>
          <a:p>
            <a:pPr>
              <a:spcBef>
                <a:spcPts val="870"/>
              </a:spcBef>
            </a:pPr>
            <a:r>
              <a:rPr lang="en-US" sz="4100" dirty="0">
                <a:solidFill>
                  <a:schemeClr val="tx1"/>
                </a:solidFill>
              </a:rPr>
              <a:t>Then we map the concepts in the small set to target taxonomy using </a:t>
            </a:r>
            <a:r>
              <a:rPr lang="en-US" sz="4100" b="1" dirty="0">
                <a:solidFill>
                  <a:schemeClr val="tx1"/>
                </a:solidFill>
                <a:latin typeface="Courier" pitchFamily="2" charset="0"/>
              </a:rPr>
              <a:t>FreeBase</a:t>
            </a:r>
            <a:r>
              <a:rPr lang="en-US" sz="4100" dirty="0">
                <a:solidFill>
                  <a:schemeClr val="tx1"/>
                </a:solidFill>
              </a:rPr>
              <a:t> as a proxy (see figure 2), by defining each target type in terms of logical expressions of </a:t>
            </a:r>
            <a:r>
              <a:rPr lang="en-US" sz="4100" b="1" dirty="0">
                <a:solidFill>
                  <a:schemeClr val="tx1"/>
                </a:solidFill>
                <a:latin typeface="Courier" pitchFamily="2" charset="0"/>
              </a:rPr>
              <a:t>FreeBase</a:t>
            </a:r>
            <a:r>
              <a:rPr lang="en-US" sz="4100" dirty="0">
                <a:solidFill>
                  <a:schemeClr val="tx1"/>
                </a:solidFill>
              </a:rPr>
              <a:t> types.</a:t>
            </a:r>
          </a:p>
          <a:p>
            <a:pPr>
              <a:spcBef>
                <a:spcPts val="870"/>
              </a:spcBef>
            </a:pPr>
            <a:r>
              <a:rPr lang="en-US" sz="4100" dirty="0">
                <a:solidFill>
                  <a:schemeClr val="tx1"/>
                </a:solidFill>
              </a:rPr>
              <a:t>The final process is a voting based</a:t>
            </a:r>
            <a:r>
              <a:rPr lang="en-US" sz="4100" b="1" dirty="0">
                <a:solidFill>
                  <a:schemeClr val="tx1"/>
                </a:solidFill>
              </a:rPr>
              <a:t> </a:t>
            </a:r>
            <a:r>
              <a:rPr lang="en-US" sz="4100" b="1" dirty="0">
                <a:solidFill>
                  <a:schemeClr val="tx1"/>
                </a:solidFill>
                <a:latin typeface="Courier" pitchFamily="2" charset="0"/>
              </a:rPr>
              <a:t>Inference</a:t>
            </a:r>
            <a:r>
              <a:rPr lang="en-US" sz="4100" dirty="0">
                <a:solidFill>
                  <a:schemeClr val="tx1"/>
                </a:solidFill>
              </a:rPr>
              <a:t> over types in target taxonomy.</a:t>
            </a:r>
          </a:p>
          <a:p>
            <a:pPr marL="662986" indent="-662986">
              <a:spcBef>
                <a:spcPts val="2070"/>
              </a:spcBef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🅐 </a:t>
            </a:r>
            <a:r>
              <a:rPr lang="en-US" sz="4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urier" pitchFamily="2" charset="0"/>
                <a:cs typeface="Arial" panose="020B0604020202020204" pitchFamily="34" charset="0"/>
              </a:rPr>
              <a:t>WikiLinks</a:t>
            </a: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: A dataset containing contextual examples for Wikipedia concepts. </a:t>
            </a:r>
          </a:p>
          <a:p>
            <a:pPr marL="662986" indent="-662986">
              <a:spcBef>
                <a:spcPts val="870"/>
              </a:spcBef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🅑 </a:t>
            </a:r>
            <a:r>
              <a:rPr lang="en-US" sz="4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urier" pitchFamily="2" charset="0"/>
                <a:cs typeface="Arial" panose="020B0604020202020204" pitchFamily="34" charset="0"/>
              </a:rPr>
              <a:t>ESA</a:t>
            </a:r>
            <a:r>
              <a:rPr lang="en-US" sz="4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: Generated by treating each WikiLinks sentence as a document. It enables quick retrieval of topically relevant concepts given a sentence. </a:t>
            </a:r>
          </a:p>
          <a:p>
            <a:pPr marL="662986" indent="-662986">
              <a:spcBef>
                <a:spcPts val="870"/>
              </a:spcBef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1"/>
                </a:solidFill>
              </a:rPr>
              <a:t>🅒 </a:t>
            </a: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ELMo</a:t>
            </a:r>
            <a:r>
              <a:rPr lang="en-US" sz="4200" b="1" dirty="0">
                <a:solidFill>
                  <a:schemeClr val="tx1"/>
                </a:solidFill>
              </a:rPr>
              <a:t>: </a:t>
            </a:r>
            <a:r>
              <a:rPr lang="en-US" sz="4200" dirty="0">
                <a:solidFill>
                  <a:schemeClr val="tx1"/>
                </a:solidFill>
              </a:rPr>
              <a:t>A SOTA contextualized representation, which generates a representation for word in its context.</a:t>
            </a:r>
          </a:p>
          <a:p>
            <a:pPr marL="662986" indent="-662986">
              <a:spcBef>
                <a:spcPts val="870"/>
              </a:spcBef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1"/>
                </a:solidFill>
              </a:rPr>
              <a:t>🅓 </a:t>
            </a: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Priors</a:t>
            </a:r>
            <a:r>
              <a:rPr lang="en-US" sz="4200" dirty="0">
                <a:solidFill>
                  <a:schemeClr val="tx1"/>
                </a:solidFill>
              </a:rPr>
              <a:t>: </a:t>
            </a:r>
            <a:r>
              <a:rPr lang="en-US" sz="4200" i="1" dirty="0">
                <a:solidFill>
                  <a:schemeClr val="tx1"/>
                </a:solidFill>
              </a:rPr>
              <a:t>P(concept|surface) </a:t>
            </a:r>
            <a:r>
              <a:rPr lang="en-US" sz="4200" dirty="0">
                <a:solidFill>
                  <a:schemeClr val="tx1"/>
                </a:solidFill>
              </a:rPr>
              <a:t>table, generated from Wikipedia text and anchor links. </a:t>
            </a:r>
          </a:p>
          <a:p>
            <a:pPr marL="662986" indent="-662986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1"/>
                </a:solidFill>
              </a:rPr>
              <a:t>🅔</a:t>
            </a:r>
            <a:r>
              <a:rPr lang="en-US" sz="4200" b="1" dirty="0">
                <a:solidFill>
                  <a:schemeClr val="tx1"/>
                </a:solidFill>
              </a:rPr>
              <a:t> </a:t>
            </a: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FreeBase</a:t>
            </a:r>
            <a:r>
              <a:rPr lang="en-US" sz="4200" b="1" dirty="0">
                <a:solidFill>
                  <a:schemeClr val="tx1"/>
                </a:solidFill>
              </a:rPr>
              <a:t>: </a:t>
            </a:r>
            <a:r>
              <a:rPr lang="en-US" sz="4200" dirty="0">
                <a:solidFill>
                  <a:schemeClr val="tx1"/>
                </a:solidFill>
              </a:rPr>
              <a:t>A large taxonomy that each Wikipedia concept has a mapping to. </a:t>
            </a:r>
          </a:p>
          <a:p>
            <a:pPr marL="662986" indent="-662986"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tx1"/>
                </a:solidFill>
              </a:rPr>
              <a:t>🅕 </a:t>
            </a:r>
            <a:r>
              <a:rPr lang="en-US" sz="4200" b="1" dirty="0">
                <a:solidFill>
                  <a:schemeClr val="tx1"/>
                </a:solidFill>
                <a:latin typeface="Courier" pitchFamily="2" charset="0"/>
              </a:rPr>
              <a:t>Inference</a:t>
            </a:r>
            <a:r>
              <a:rPr lang="en-US" sz="4200" dirty="0">
                <a:solidFill>
                  <a:schemeClr val="tx1"/>
                </a:solidFill>
              </a:rPr>
              <a:t>: An algorithm that infers the types of the input mention, by taking into account the agreement among the types of the contextually similar concepts. </a:t>
            </a:r>
            <a:endParaRPr lang="en-US" sz="4200" b="1" dirty="0">
              <a:solidFill>
                <a:schemeClr val="tx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7453314-83EA-3B4D-8790-4ED6E531EFD0}"/>
              </a:ext>
            </a:extLst>
          </p:cNvPr>
          <p:cNvSpPr/>
          <p:nvPr/>
        </p:nvSpPr>
        <p:spPr>
          <a:xfrm>
            <a:off x="15030450" y="28921667"/>
            <a:ext cx="7435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/>
              <a:t>🅑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7F68CF6-D214-ED4A-BC71-1C460F09C13E}"/>
              </a:ext>
            </a:extLst>
          </p:cNvPr>
          <p:cNvSpPr/>
          <p:nvPr/>
        </p:nvSpPr>
        <p:spPr>
          <a:xfrm>
            <a:off x="15187027" y="27513703"/>
            <a:ext cx="70067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🅐</a:t>
            </a:r>
            <a:endParaRPr lang="en-US" sz="50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07479E0-D716-BC4F-98D7-17DA00E326BF}"/>
              </a:ext>
            </a:extLst>
          </p:cNvPr>
          <p:cNvSpPr/>
          <p:nvPr/>
        </p:nvSpPr>
        <p:spPr>
          <a:xfrm>
            <a:off x="22009012" y="27544215"/>
            <a:ext cx="7435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/>
              <a:t>🅒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50AB826-F1CA-2A4C-AFF0-BFFAC4827BD4}"/>
              </a:ext>
            </a:extLst>
          </p:cNvPr>
          <p:cNvSpPr/>
          <p:nvPr/>
        </p:nvSpPr>
        <p:spPr>
          <a:xfrm>
            <a:off x="20788972" y="28896973"/>
            <a:ext cx="7435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/>
              <a:t>🅓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3FA6D1DC-8654-8F4F-981E-AD89E3B3133F}"/>
              </a:ext>
            </a:extLst>
          </p:cNvPr>
          <p:cNvSpPr/>
          <p:nvPr/>
        </p:nvSpPr>
        <p:spPr>
          <a:xfrm>
            <a:off x="428306" y="39487370"/>
            <a:ext cx="11032172" cy="3697457"/>
          </a:xfrm>
          <a:prstGeom prst="roundRect">
            <a:avLst>
              <a:gd name="adj" fmla="val 5315"/>
            </a:avLst>
          </a:prstGeom>
          <a:noFill/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4500" b="1" dirty="0">
                <a:solidFill>
                  <a:schemeClr val="tx1"/>
                </a:solidFill>
              </a:rPr>
              <a:t>Acknowledgements</a:t>
            </a:r>
          </a:p>
          <a:p>
            <a:pPr>
              <a:spcBef>
                <a:spcPts val="1740"/>
              </a:spcBef>
            </a:pPr>
            <a:r>
              <a:rPr lang="en-US" sz="4100" dirty="0">
                <a:solidFill>
                  <a:schemeClr val="tx1"/>
                </a:solidFill>
              </a:rPr>
              <a:t>This work was supported by the US Defense Advanced Research Projects Agency (DARPA), Google and the Allen Institute for Artificial Intelligence.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52851464-845F-8B42-BC7D-4EE7150C6F8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370643" y="6779988"/>
            <a:ext cx="19766994" cy="4737803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0EFC6D6B-FB25-5546-936E-E2F45E351F72}"/>
              </a:ext>
            </a:extLst>
          </p:cNvPr>
          <p:cNvSpPr/>
          <p:nvPr/>
        </p:nvSpPr>
        <p:spPr>
          <a:xfrm>
            <a:off x="25940023" y="27475889"/>
            <a:ext cx="7435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0" dirty="0"/>
              <a:t>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3A4348-7C1F-E546-B440-289BF192E3E2}"/>
              </a:ext>
            </a:extLst>
          </p:cNvPr>
          <p:cNvSpPr txBox="1"/>
          <p:nvPr/>
        </p:nvSpPr>
        <p:spPr>
          <a:xfrm>
            <a:off x="12326311" y="36560487"/>
            <a:ext cx="61634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Significantly outperforms SOTA </a:t>
            </a:r>
            <a:r>
              <a:rPr lang="en-US" sz="3200" u="sng" dirty="0"/>
              <a:t>open </a:t>
            </a:r>
            <a:r>
              <a:rPr lang="en-US" sz="3200" dirty="0"/>
              <a:t>typing system and baselines: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48D7A4-32DC-B345-8AE7-CA374FF2C593}"/>
              </a:ext>
            </a:extLst>
          </p:cNvPr>
          <p:cNvSpPr txBox="1"/>
          <p:nvPr/>
        </p:nvSpPr>
        <p:spPr>
          <a:xfrm>
            <a:off x="25732295" y="39025706"/>
            <a:ext cx="102361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/>
              <a:t>CogCompNLP</a:t>
            </a:r>
            <a:endParaRPr lang="en-US" sz="1200" dirty="0"/>
          </a:p>
          <a:p>
            <a:pPr algn="ctr"/>
            <a:r>
              <a:rPr lang="en-US" sz="1200" dirty="0" err="1"/>
              <a:t>Ontonotes</a:t>
            </a:r>
            <a:endParaRPr lang="en-US" sz="12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2F61B87-A735-1145-9B0D-E41CC9B91F20}"/>
              </a:ext>
            </a:extLst>
          </p:cNvPr>
          <p:cNvSpPr txBox="1"/>
          <p:nvPr/>
        </p:nvSpPr>
        <p:spPr>
          <a:xfrm>
            <a:off x="25732295" y="39952806"/>
            <a:ext cx="102361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/>
              <a:t>CogCompNLP</a:t>
            </a:r>
            <a:endParaRPr lang="en-US" sz="1200" dirty="0"/>
          </a:p>
          <a:p>
            <a:pPr algn="ctr"/>
            <a:r>
              <a:rPr lang="en-US" sz="1200" dirty="0" err="1"/>
              <a:t>CoNLL</a:t>
            </a:r>
            <a:endParaRPr lang="en-US" sz="12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3ACBEEE-80DC-A648-811A-D71ADA922C3E}"/>
              </a:ext>
            </a:extLst>
          </p:cNvPr>
          <p:cNvSpPr txBox="1"/>
          <p:nvPr/>
        </p:nvSpPr>
        <p:spPr>
          <a:xfrm>
            <a:off x="25770395" y="40714806"/>
            <a:ext cx="102361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ZOE</a:t>
            </a:r>
          </a:p>
          <a:p>
            <a:pPr algn="ctr"/>
            <a:r>
              <a:rPr lang="en-US" sz="1200" dirty="0"/>
              <a:t>(Ours)</a:t>
            </a:r>
          </a:p>
        </p:txBody>
      </p:sp>
    </p:spTree>
    <p:extLst>
      <p:ext uri="{BB962C8B-B14F-4D97-AF65-F5344CB8AC3E}">
        <p14:creationId xmlns:p14="http://schemas.microsoft.com/office/powerpoint/2010/main" val="21543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4958</TotalTime>
  <Words>658</Words>
  <Application>Microsoft Macintosh PowerPoint</Application>
  <PresentationFormat>Custom</PresentationFormat>
  <Paragraphs>61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Courier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Zhou Xuanyu</dc:creator>
  <cp:lastModifiedBy>Zhou Xuanyu</cp:lastModifiedBy>
  <cp:revision>158</cp:revision>
  <cp:lastPrinted>2018-10-25T21:29:22Z</cp:lastPrinted>
  <dcterms:created xsi:type="dcterms:W3CDTF">2018-09-24T01:43:46Z</dcterms:created>
  <dcterms:modified xsi:type="dcterms:W3CDTF">2018-10-25T21:47:36Z</dcterms:modified>
</cp:coreProperties>
</file>

<file path=docProps/thumbnail.jpeg>
</file>